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8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3" r:id="rId78"/>
    <p:sldId id="334" r:id="rId79"/>
    <p:sldId id="335" r:id="rId80"/>
    <p:sldId id="336" r:id="rId81"/>
    <p:sldId id="337" r:id="rId82"/>
    <p:sldId id="338" r:id="rId83"/>
    <p:sldId id="339" r:id="rId84"/>
    <p:sldId id="340" r:id="rId85"/>
    <p:sldId id="341" r:id="rId86"/>
    <p:sldId id="342" r:id="rId8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6" d="100"/>
          <a:sy n="136" d="100"/>
        </p:scale>
        <p:origin x="288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notesMaster" Target="notesMasters/notesMaster1.xml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bd310376a2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bd310376a2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bd310376a2_0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bd310376a2_0_1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Pohádka o Perníkové chaloupce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bd310376a2_0_2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bd310376a2_0_2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bajka O lišce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bd310376a2_0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bd310376a2_0_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Sv. František z Assisi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bd310376a2_0_1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bd310376a2_0_1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Noemova archa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bd310376a2_0_2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bd310376a2_0_2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Thór a kladivo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bd3b1e0709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bd3b1e0709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bd310376a2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bd310376a2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Aeneis - římský epos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bd310376a2_0_2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bd310376a2_0_2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Strom náplně výuky v jednotlivých předmětech. </a:t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bd310376a2_0_2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bd310376a2_0_2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bd310376a2_0_2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bd310376a2_0_2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Zakladatelem naší školy je spolek Waldorfská iniciativa Litoměřice.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Doporučované výstupy na konci 3. a 5. +9. ročníku jsou povinné i pro nás. </a:t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bd310376a2_0_2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bd310376a2_0_2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Formy a Eurytmie viz dále</a:t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bd310376a2_0_1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bd310376a2_0_1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Geometrie volné ruky již ve čtvrté třídě propojena s formami. Rýsovaní pomocí rýsovacích pomůcek přichází v šesté třídě. </a:t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bd310376a2_0_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bd310376a2_0_1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bd310376a2_0_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bd310376a2_0_1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bd310376a2_0_2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bd310376a2_0_2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bd310376a2_0_3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bd310376a2_0_3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bd310376a2_0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bd310376a2_0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bd310376a2_0_3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bd310376a2_0_3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bd3b1e0709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bd3b1e0709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bd3b1e0709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bd3b1e0709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Kreslení forem vychází z pohybu a pozorování svého okolí...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bd310376a2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bd310376a2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bd310376a2_0_3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bd310376a2_0_3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 naší škole již od první třídy 1x týdně v rámci hodit Tv...Vždy je důležité, zda je v možnostech školy pro další školní roky výuku zajistit...není to samozřejmostí</a:t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c582c6a037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c582c6a037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bd310376a2_0_3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bd310376a2_0_3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bd3b1e0709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bd3b1e0709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Od zrna ke chlebu, Stavba domu + slavnosti.</a:t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bd3b1e0709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bd3b1e0709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bd3b1e0709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bd3b1e0709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bd3b1e0709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bd3b1e0709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bd310376a2_0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bd310376a2_0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1400"/>
              <a:t>Hlavním cílem je osvojení si správných dovedností provazející čtení a psaní - správný úchop, správné sezení v lavicí, práce s uvolněním rameno, loket, zápěstí, práce na velké formáty papíru, pískovničky, modelování ze včelího vosku...</a:t>
            </a:r>
            <a:endParaRPr sz="140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bd310376a2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bd310376a2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1400"/>
              <a:t>Písmena zavádíme na základě obrazů a kvalit písmene - propojeno s eurytmií.</a:t>
            </a:r>
            <a:endParaRPr sz="140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bd310376a2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bd310376a2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be7572f421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be7572f421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bd310376a2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" name="Google Shape;313;gbd310376a2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1300"/>
              <a:t>Žáci píší do náčrtníků štiftem - je to spíše technika podobná malování. Práce s voskovým bločkem jako dobrý start při zavádění psaní.</a:t>
            </a:r>
            <a:endParaRPr sz="130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bd310376a2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bd310376a2_0_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bd310376a2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bd310376a2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bd310376a2_0_2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Google Shape;342;gbd310376a2_0_2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bd310376a2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bd310376a2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bd310376a2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5" name="Google Shape;355;gbd310376a2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bd310376a2_0_2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bd310376a2_0_2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bd310376a2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" name="Google Shape;368;gbd310376a2_0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bd310376a2_0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Google Shape;375;gbd310376a2_0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gbd310376a2_0_2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2" name="Google Shape;382;gbd310376a2_0_2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bd3b1e0709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bd3b1e0709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Umíme pracovat s dětmi s SPU, spolupracujeme se speciálním pedagogem, vždy je společné domluvě rodiče a školy, které dítě je ještě možné do kolektivu zařadit tak, aby všem vzdělávajícím se dětem bylo možno poskytnout náležitou podporu.</a:t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bd310376a2_0_1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Google Shape;388;gbd310376a2_0_1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bd310376a2_0_3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5" name="Google Shape;395;gbd310376a2_0_3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Malujeme přírodními barvami, silnými štětci z kravského vlasu na akvarelové papíry - metoda mokrého malování </a:t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bd310376a2_0_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1" name="Google Shape;401;gbd310376a2_0_1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c4669ac51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c4669ac51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gc4669ac513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5" name="Google Shape;415;gc4669ac513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c4669ac513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2" name="Google Shape;422;gc4669ac513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c4669ac513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c4669ac513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be7572f421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6" name="Google Shape;436;gbe7572f421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gc582c6a037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2" name="Google Shape;442;gc582c6a037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bd310376a2_0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8" name="Google Shape;448;gbd310376a2_0_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be7572f421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be7572f421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gbd310376a2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4" name="Google Shape;454;gbd310376a2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gbd310376a2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1" name="Google Shape;461;gbd310376a2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bd310376a2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bd310376a2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gbd310376a2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4" name="Google Shape;474;gbd310376a2_0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gbd310376a2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1" name="Google Shape;481;gbd310376a2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gbd310376a2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8" name="Google Shape;488;gbd310376a2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gbd310376a2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5" name="Google Shape;495;gbd310376a2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gbe7572f421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2" name="Google Shape;502;gbe7572f421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c582c6a037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8" name="Google Shape;508;gc582c6a037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gbd310376a2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6" name="Google Shape;516;gbd310376a2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c582c6a037_0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c582c6a037_0_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gbd310376a2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3" name="Google Shape;523;gbd310376a2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c582c6a037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c582c6a037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TY jsme bohužel nezažili.</a:t>
            </a:r>
            <a:endParaRPr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c582c6a037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" name="Google Shape;537;gc582c6a037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Asi také zřejmě nezažijeme v tomto roce.</a:t>
            </a:r>
            <a:endParaRPr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gc582c6a037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4" name="Google Shape;544;gc582c6a037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gc582c6a037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1" name="Google Shape;551;gc582c6a037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Ukázka pozvánky k prezentacím ročníkových prací - WZŠ Jinonice</a:t>
            </a:r>
            <a:endParaRPr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gbd310376a2_0_3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8" name="Google Shape;558;gbd310376a2_0_3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gbd310376a2_0_1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4" name="Google Shape;564;gbd310376a2_0_1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gc582c6a037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2" name="Google Shape;572;gc582c6a037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gc582c6a037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9" name="Google Shape;579;gc582c6a037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gbd3b1e0709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7" name="Google Shape;587;gbd3b1e0709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Dětský klub...neformální vzdělávání...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c582c6a037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c582c6a037_0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gc582c6a037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3" name="Google Shape;593;gc582c6a037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gbd3b1e0709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9" name="Google Shape;599;gbd3b1e0709_0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gbe7572f421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5" name="Google Shape;605;gbe7572f421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gbe7572f421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2" name="Google Shape;612;gbe7572f421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gc582c6a037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8" name="Google Shape;618;gc582c6a037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gc582c6a037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6" name="Google Shape;626;gc582c6a037_0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gc582c6a037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6" name="Google Shape;626;gc582c6a037_0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119620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bd310376a2_0_2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bd310376a2_0_2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svobodnazs.cz/kontakty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9.jp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3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3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3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3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7.jp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0.jpg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hyperlink" Target="https://svobodnazs.cz/skolni-klub/" TargetMode="External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ntralka.cz/" TargetMode="External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hyperlink" Target="http://maplitomericko.cz/" TargetMode="External"/><Relationship Id="rId3" Type="http://schemas.openxmlformats.org/officeDocument/2006/relationships/hyperlink" Target="http://www.iwaldorf.cz/" TargetMode="External"/><Relationship Id="rId7" Type="http://schemas.openxmlformats.org/officeDocument/2006/relationships/hyperlink" Target="https://hvcm.cz/" TargetMode="External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technickyklub.cz/" TargetMode="External"/><Relationship Id="rId5" Type="http://schemas.openxmlformats.org/officeDocument/2006/relationships/hyperlink" Target="https://lesycr.cz/lesni-spolecnost-litomerice-a-s/" TargetMode="External"/><Relationship Id="rId4" Type="http://schemas.openxmlformats.org/officeDocument/2006/relationships/hyperlink" Target="https://www.svobodny-statek.cz/bio-dynamicke-zemedelstvi" TargetMode="Externa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rebusin.cz/" TargetMode="External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jpg"/><Relationship Id="rId5" Type="http://schemas.openxmlformats.org/officeDocument/2006/relationships/image" Target="../media/image62.jpg"/><Relationship Id="rId4" Type="http://schemas.openxmlformats.org/officeDocument/2006/relationships/hyperlink" Target="https://www.litomerice.cz/" TargetMode="Externa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hyperlink" Target="https://svobodnazs.cz/podporuji-nas/" TargetMode="External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hyperlink" Target="mailto:reditel@svobodnazs.cz" TargetMode="External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facebook.com/svobodnazs" TargetMode="External"/><Relationship Id="rId5" Type="http://schemas.openxmlformats.org/officeDocument/2006/relationships/hyperlink" Target="http://www.svobodnazs.cz/" TargetMode="External"/><Relationship Id="rId4" Type="http://schemas.openxmlformats.org/officeDocument/2006/relationships/hyperlink" Target="mailto:katerina.szaffnerova@svobodnazs.cz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0" y="107425"/>
            <a:ext cx="8520600" cy="143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dirty="0"/>
              <a:t>    </a:t>
            </a:r>
            <a:r>
              <a:rPr lang="cs" dirty="0">
                <a:solidFill>
                  <a:srgbClr val="FF9900"/>
                </a:solidFill>
              </a:rPr>
              <a:t>Svobodná </a:t>
            </a:r>
            <a:r>
              <a:rPr lang="cs">
                <a:solidFill>
                  <a:srgbClr val="FF9900"/>
                </a:solidFill>
              </a:rPr>
              <a:t>základní </a:t>
            </a:r>
            <a:r>
              <a:rPr lang="cs" smtClean="0">
                <a:solidFill>
                  <a:srgbClr val="FF9900"/>
                </a:solidFill>
              </a:rPr>
              <a:t>škola</a:t>
            </a:r>
            <a:endParaRPr dirty="0">
              <a:solidFill>
                <a:srgbClr val="FF990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dirty="0">
                <a:solidFill>
                  <a:srgbClr val="FF9900"/>
                </a:solidFill>
              </a:rPr>
              <a:t>o. p. s.</a:t>
            </a:r>
            <a:endParaRPr dirty="0">
              <a:solidFill>
                <a:srgbClr val="FF9900"/>
              </a:solidFill>
            </a:endParaRP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68391" y="937600"/>
            <a:ext cx="1435285" cy="1144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71123" y="819176"/>
            <a:ext cx="5784248" cy="42054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2"/>
          <p:cNvSpPr txBox="1">
            <a:spLocks noGrp="1"/>
          </p:cNvSpPr>
          <p:nvPr>
            <p:ph type="title"/>
          </p:nvPr>
        </p:nvSpPr>
        <p:spPr>
          <a:xfrm>
            <a:off x="311700" y="136675"/>
            <a:ext cx="8520600" cy="88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rgbClr val="0000FF"/>
                </a:solidFill>
              </a:rPr>
              <a:t>Jako zlatá nit se jednotlivými ročníky vine celoroční vyprávěcí látka</a:t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113" name="Google Shape;113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5502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 sz="1800"/>
              <a:t>1. třída - Pohádky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 sz="1800"/>
              <a:t>2. třída - Legendy svatých a bajky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 sz="1800"/>
              <a:t>3. třída - Příběhy Starého zákona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 sz="1800"/>
              <a:t>4. třída - Severská mytologie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 sz="1800"/>
              <a:t>5. třída - Starověké civilizace 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 sz="1800"/>
              <a:t>6. třída - Středověk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 sz="1800"/>
              <a:t>7. třída - Renesance a zámořské objevy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 sz="1800"/>
              <a:t>8. třída - Světové revoluční hnutí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 sz="1800"/>
              <a:t>9. třída - Dějiny umění</a:t>
            </a:r>
            <a:endParaRPr sz="1800"/>
          </a:p>
        </p:txBody>
      </p:sp>
      <p:sp>
        <p:nvSpPr>
          <p:cNvPr id="114" name="Google Shape;114;p22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1" name="Google Shape;121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3000" y="0"/>
            <a:ext cx="6857999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2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8" name="Google Shape;128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3400" y="557213"/>
            <a:ext cx="8077200" cy="4029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2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5" name="Google Shape;135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286"/>
            <a:ext cx="9144000" cy="51389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2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2" name="Google Shape;142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34094"/>
            <a:ext cx="9144001" cy="4475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7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8" name="Google Shape;148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6654812" cy="4991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8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4" name="Google Shape;154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74275" y="76200"/>
            <a:ext cx="4435600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61" name="Google Shape;161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3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68" name="Google Shape;168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85550" y="0"/>
            <a:ext cx="65729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1"/>
          <p:cNvSpPr txBox="1">
            <a:spLocks noGrp="1"/>
          </p:cNvSpPr>
          <p:nvPr>
            <p:ph type="title"/>
          </p:nvPr>
        </p:nvSpPr>
        <p:spPr>
          <a:xfrm>
            <a:off x="311700" y="88675"/>
            <a:ext cx="8520600" cy="76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rgbClr val="0000FF"/>
                </a:solidFill>
              </a:rPr>
              <a:t>Epocha - hlavní vyučovací předmět</a:t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174" name="Google Shape;174;p31"/>
          <p:cNvSpPr txBox="1">
            <a:spLocks noGrp="1"/>
          </p:cNvSpPr>
          <p:nvPr>
            <p:ph type="body" idx="1"/>
          </p:nvPr>
        </p:nvSpPr>
        <p:spPr>
          <a:xfrm>
            <a:off x="88675" y="731625"/>
            <a:ext cx="8743500" cy="433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cs" sz="2000"/>
              <a:t>Epocha je vyučovací jednotkou, která na naší škole trvá 115 minut </a:t>
            </a:r>
            <a:br>
              <a:rPr lang="cs" sz="2000"/>
            </a:br>
            <a:r>
              <a:rPr lang="cs" sz="2000"/>
              <a:t>- 2,4 běžné vyučovací hodiny,</a:t>
            </a: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cs" sz="2000"/>
              <a:t>má své tři základní části, které se v různých tematických epochách naplňují rozličnými činnostmi,</a:t>
            </a: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cs" sz="2000"/>
              <a:t>rytmická část - pohybové aktivity propojené s probíraným učivem, má za cíl naladit žáky na hlavní vyučovací část, kde budou probírat novou látku; zde se opakuje a upevňuje již probrané učivo formou pohybových aktivit,</a:t>
            </a: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cs" sz="2000"/>
              <a:t>hlavní vyučovací část - zde je prostor pro zavedení nové vyučovací látky,</a:t>
            </a: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cs" sz="2000"/>
              <a:t>vyprávěcí část - závěrečná část epochy, která má za cíl uzavření vyučovacího bloku, zde je prostor pro celoroční vyprávěcí látku.</a:t>
            </a:r>
            <a:endParaRPr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title"/>
          </p:nvPr>
        </p:nvSpPr>
        <p:spPr>
          <a:xfrm>
            <a:off x="86975" y="0"/>
            <a:ext cx="8745300" cy="10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rgbClr val="0000FF"/>
                </a:solidFill>
              </a:rPr>
              <a:t>Jsme soukromá základní škola založena rodiči, kteří hledali alternativní cestu vzdělávání pro své děti.</a:t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63" name="Google Shape;63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78500" cy="399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24643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513"/>
              <a:buChar char="●"/>
            </a:pPr>
            <a:r>
              <a:rPr lang="cs" sz="1512"/>
              <a:t>První stupeň provozujeme ve vesnickém prostředí v malebné obci Třebušín</a:t>
            </a:r>
            <a:endParaRPr sz="1512"/>
          </a:p>
          <a:p>
            <a:pPr marL="45720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688"/>
              <a:buNone/>
            </a:pPr>
            <a:endParaRPr sz="1512"/>
          </a:p>
          <a:p>
            <a:pPr marL="457200" lvl="0" indent="-324643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513"/>
              <a:buChar char="●"/>
            </a:pPr>
            <a:r>
              <a:rPr lang="cs" sz="1512"/>
              <a:t>Druhý stupeň poté v Litoměřicích v Jarošově ulici</a:t>
            </a:r>
            <a:endParaRPr sz="1512"/>
          </a:p>
          <a:p>
            <a:pPr marL="45720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688"/>
              <a:buNone/>
            </a:pPr>
            <a:endParaRPr sz="1512"/>
          </a:p>
          <a:p>
            <a:pPr marL="457200" lvl="0" indent="-324643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513"/>
              <a:buChar char="●"/>
            </a:pPr>
            <a:r>
              <a:rPr lang="cs" sz="1512"/>
              <a:t>Škola s přibývajícími ročníky - tzn. nyní naši školu navštěvují žáci 1.-6. ročníku</a:t>
            </a:r>
            <a:endParaRPr sz="1512"/>
          </a:p>
          <a:p>
            <a:pPr marL="45720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688"/>
              <a:buNone/>
            </a:pPr>
            <a:r>
              <a:rPr lang="cs" sz="1512"/>
              <a:t> </a:t>
            </a:r>
            <a:endParaRPr sz="1512"/>
          </a:p>
          <a:p>
            <a:pPr marL="457200" lvl="0" indent="-324643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513"/>
              <a:buChar char="●"/>
            </a:pPr>
            <a:r>
              <a:rPr lang="cs" sz="1512"/>
              <a:t>Jsme školou zapsanou ve školském rejstříku tzn. plníme RVP ZV v plném rozsahu dle aktuálně platného ŠVP naší školy</a:t>
            </a:r>
            <a:endParaRPr sz="1512"/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512"/>
          </a:p>
          <a:p>
            <a:pPr marL="457200" lvl="0" indent="-324643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513"/>
              <a:buChar char="●"/>
            </a:pPr>
            <a:r>
              <a:rPr lang="cs" sz="1512" u="sng">
                <a:solidFill>
                  <a:schemeClr val="hlink"/>
                </a:solidFill>
                <a:hlinkClick r:id="rId3"/>
              </a:rPr>
              <a:t>https://svobodnazs.cz/kontakty/</a:t>
            </a:r>
            <a:endParaRPr sz="1512"/>
          </a:p>
          <a:p>
            <a:pPr marL="45720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512"/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688"/>
              <a:buNone/>
            </a:pPr>
            <a:endParaRPr sz="1512"/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688"/>
              <a:buNone/>
            </a:pPr>
            <a:endParaRPr sz="1312"/>
          </a:p>
        </p:txBody>
      </p:sp>
      <p:sp>
        <p:nvSpPr>
          <p:cNvPr id="64" name="Google Shape;64;p14"/>
          <p:cNvSpPr txBox="1">
            <a:spLocks noGrp="1"/>
          </p:cNvSpPr>
          <p:nvPr>
            <p:ph type="body" idx="2"/>
          </p:nvPr>
        </p:nvSpPr>
        <p:spPr>
          <a:xfrm>
            <a:off x="7354950" y="1152475"/>
            <a:ext cx="14775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2"/>
          <p:cNvSpPr txBox="1">
            <a:spLocks noGrp="1"/>
          </p:cNvSpPr>
          <p:nvPr>
            <p:ph type="title"/>
          </p:nvPr>
        </p:nvSpPr>
        <p:spPr>
          <a:xfrm>
            <a:off x="311700" y="111825"/>
            <a:ext cx="8520600" cy="90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2900">
                <a:solidFill>
                  <a:srgbClr val="9900FF"/>
                </a:solidFill>
              </a:rPr>
              <a:t>Epocha a vyučovací předměty </a:t>
            </a:r>
            <a:endParaRPr sz="2900">
              <a:solidFill>
                <a:srgbClr val="9900FF"/>
              </a:solidFill>
            </a:endParaRPr>
          </a:p>
        </p:txBody>
      </p:sp>
      <p:sp>
        <p:nvSpPr>
          <p:cNvPr id="180" name="Google Shape;180;p3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8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74650" algn="just" rtl="0"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cs" sz="2300"/>
              <a:t>V epochách jsou vyučovány předměty Český jazyk, Formy a Matematika, ve vyšších ročnících pak také Člověk a společnost a Nauka o přírodě (epocha Stavby domu, epocha Člověk a zvíře, Člověk a rostlina, Fyzika, Chemie, dějepisné epochy),</a:t>
            </a:r>
            <a:endParaRPr sz="2300"/>
          </a:p>
          <a:p>
            <a:pPr marL="457200" lvl="0" indent="-374650" algn="just" rtl="0"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cs" sz="2300"/>
              <a:t>žáci mají také běžné vyučovací hodiny a v nich jsou vyučovány jazyky a předměty výchov - Hv, Tv, Pv, Vv a také jsou  součástí rozvrhu od třetího ročníku tzv. cvičné hodiny M a Čj.</a:t>
            </a:r>
            <a:endParaRPr sz="2300"/>
          </a:p>
          <a:p>
            <a:pPr marL="4572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rgbClr val="0000FF"/>
                </a:solidFill>
              </a:rPr>
              <a:t>Předměty typické pro waldorfské školy - Kreslení forem</a:t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186" name="Google Shape;186;p3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55600" algn="just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cs" sz="2000"/>
              <a:t>Posílení vnitřních sil dítěte přes umělecké vyjádření,</a:t>
            </a:r>
            <a:endParaRPr sz="2000"/>
          </a:p>
          <a:p>
            <a:pPr marL="457200" lvl="0" indent="-355600" algn="just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cs" sz="2000"/>
              <a:t>kresba linií jako efektivní příprava na psaní - včetně správného fungování ruky při práci s psacím náčiním,</a:t>
            </a:r>
            <a:endParaRPr sz="2000"/>
          </a:p>
          <a:p>
            <a:pPr marL="457200" lvl="0" indent="-355600" algn="just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cs" sz="2000"/>
              <a:t>přirozená práce s rozvržením prostoru pro práci - obsahuje i velkoformátové formy,</a:t>
            </a:r>
            <a:endParaRPr sz="2000"/>
          </a:p>
          <a:p>
            <a:pPr marL="457200" lvl="0" indent="-355600" algn="just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cs" sz="2000"/>
              <a:t>postupný přechod od rovné čáry a oblouku k zrcadlovým formám, středovým formám a nakonec proplétaným formám,</a:t>
            </a:r>
            <a:endParaRPr sz="2000"/>
          </a:p>
          <a:p>
            <a:pPr marL="457200" lvl="0" indent="-355600" algn="just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cs" sz="2000"/>
              <a:t>ve čtvrtém ročníku kreslení forem přechází pozvolna do výuky geometrie.</a:t>
            </a:r>
            <a:endParaRPr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3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3" name="Google Shape;193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3000" y="0"/>
            <a:ext cx="6857999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3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0" name="Google Shape;200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3000" y="0"/>
            <a:ext cx="6857999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3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7" name="Google Shape;207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66730" y="0"/>
            <a:ext cx="3210539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7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37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4" name="Google Shape;214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07344" y="0"/>
            <a:ext cx="5929313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8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38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21" name="Google Shape;221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96600" y="-1"/>
            <a:ext cx="2975525" cy="5086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9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39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28" name="Google Shape;228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90874" y="0"/>
            <a:ext cx="5661825" cy="5642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4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40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35" name="Google Shape;235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3000" y="0"/>
            <a:ext cx="6857999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41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4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42" name="Google Shape;242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2" y="0"/>
            <a:ext cx="3857626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41"/>
          <p:cNvPicPr preferRelativeResize="0"/>
          <p:nvPr/>
        </p:nvPicPr>
        <p:blipFill rotWithShape="1">
          <a:blip r:embed="rId4">
            <a:alphaModFix/>
          </a:blip>
          <a:srcRect l="-5309" t="-3849" r="-5309" b="-6769"/>
          <a:stretch/>
        </p:blipFill>
        <p:spPr>
          <a:xfrm>
            <a:off x="3670400" y="332575"/>
            <a:ext cx="5527796" cy="41458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ctrTitle"/>
          </p:nvPr>
        </p:nvSpPr>
        <p:spPr>
          <a:xfrm>
            <a:off x="311700" y="744575"/>
            <a:ext cx="8520600" cy="208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rgbClr val="0000FF"/>
                </a:solidFill>
              </a:rPr>
              <a:t>Škola, která rozvíjí </a:t>
            </a:r>
            <a:endParaRPr>
              <a:solidFill>
                <a:srgbClr val="0000FF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rgbClr val="0000FF"/>
                </a:solidFill>
              </a:rPr>
              <a:t>cit, vůli a rozum</a:t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70" name="Google Shape;70;p1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198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Vycházíme z pedagogiky R. Steinera,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ve výuce čerpáme z impulzů antroposofie.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42"/>
          <p:cNvSpPr txBox="1">
            <a:spLocks noGrp="1"/>
          </p:cNvSpPr>
          <p:nvPr>
            <p:ph type="ctrTitle"/>
          </p:nvPr>
        </p:nvSpPr>
        <p:spPr>
          <a:xfrm>
            <a:off x="311700" y="74457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rgbClr val="0000FF"/>
                </a:solidFill>
              </a:rPr>
              <a:t>Eurytmie</a:t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249" name="Google Shape;249;p4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212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cs"/>
              <a:t>Podporuje a rozvíjí vůli, cit, empatii a spolupráci,</a:t>
            </a:r>
            <a:endParaRPr/>
          </a:p>
          <a:p>
            <a:pPr marL="457200" lvl="0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cs"/>
              <a:t>pracuje s rytmem, kvalitou hlásek a tónů,</a:t>
            </a:r>
            <a:endParaRPr/>
          </a:p>
          <a:p>
            <a:pPr marL="457200" lvl="0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cs"/>
              <a:t>podporuje rozvoj vnímání prostoru.</a:t>
            </a: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42"/>
          <p:cNvSpPr txBox="1"/>
          <p:nvPr/>
        </p:nvSpPr>
        <p:spPr>
          <a:xfrm>
            <a:off x="1515725" y="1729275"/>
            <a:ext cx="71562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1900"/>
              <a:t>Pohybové umění, které se snaží pohybem ztvárnit řeč a zpěv.</a:t>
            </a:r>
            <a:endParaRPr sz="19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3"/>
          <p:cNvSpPr txBox="1">
            <a:spLocks noGrp="1"/>
          </p:cNvSpPr>
          <p:nvPr>
            <p:ph type="ctrTitle"/>
          </p:nvPr>
        </p:nvSpPr>
        <p:spPr>
          <a:xfrm>
            <a:off x="311700" y="228300"/>
            <a:ext cx="8520600" cy="13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43"/>
          <p:cNvSpPr txBox="1">
            <a:spLocks noGrp="1"/>
          </p:cNvSpPr>
          <p:nvPr>
            <p:ph type="subTitle" idx="1"/>
          </p:nvPr>
        </p:nvSpPr>
        <p:spPr>
          <a:xfrm>
            <a:off x="311700" y="4364600"/>
            <a:ext cx="8520600" cy="52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https://www.studium-eurytmie.cz/</a:t>
            </a:r>
            <a:endParaRPr/>
          </a:p>
        </p:txBody>
      </p:sp>
      <p:pic>
        <p:nvPicPr>
          <p:cNvPr id="257" name="Google Shape;257;p43"/>
          <p:cNvPicPr preferRelativeResize="0"/>
          <p:nvPr/>
        </p:nvPicPr>
        <p:blipFill rotWithShape="1">
          <a:blip r:embed="rId3">
            <a:alphaModFix/>
          </a:blip>
          <a:srcRect t="556" r="-5252"/>
          <a:stretch/>
        </p:blipFill>
        <p:spPr>
          <a:xfrm>
            <a:off x="1298450" y="412817"/>
            <a:ext cx="7278675" cy="39517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4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63" name="Google Shape;263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6979150" cy="39257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45"/>
          <p:cNvSpPr txBox="1">
            <a:spLocks noGrp="1"/>
          </p:cNvSpPr>
          <p:nvPr>
            <p:ph type="ctrTitle"/>
          </p:nvPr>
        </p:nvSpPr>
        <p:spPr>
          <a:xfrm>
            <a:off x="311700" y="744575"/>
            <a:ext cx="8520600" cy="72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rgbClr val="0000FF"/>
                </a:solidFill>
              </a:rPr>
              <a:t>Výuka v přírodě a s přírodou</a:t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269" name="Google Shape;269;p45"/>
          <p:cNvSpPr txBox="1">
            <a:spLocks noGrp="1"/>
          </p:cNvSpPr>
          <p:nvPr>
            <p:ph type="subTitle" idx="1"/>
          </p:nvPr>
        </p:nvSpPr>
        <p:spPr>
          <a:xfrm>
            <a:off x="311700" y="1529750"/>
            <a:ext cx="8520600" cy="297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cs"/>
              <a:t>Využíváme krásné přírody v okolí školy a část výuky trávíme venku,</a:t>
            </a:r>
            <a:endParaRPr/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406400" algn="ctr" rtl="0"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cs"/>
              <a:t>společně zažíváme koloběh proměny přírody v ročních projektech a slavnostech.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4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4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76" name="Google Shape;276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47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47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83" name="Google Shape;283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3000" y="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48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48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90" name="Google Shape;290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85750"/>
            <a:ext cx="9144002" cy="4572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49"/>
          <p:cNvSpPr txBox="1">
            <a:spLocks noGrp="1"/>
          </p:cNvSpPr>
          <p:nvPr>
            <p:ph type="ctrTitle"/>
          </p:nvPr>
        </p:nvSpPr>
        <p:spPr>
          <a:xfrm>
            <a:off x="311700" y="236050"/>
            <a:ext cx="8520600" cy="110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rgbClr val="9900FF"/>
                </a:solidFill>
              </a:rPr>
              <a:t>Zavádění čtení a psaní</a:t>
            </a:r>
            <a:endParaRPr>
              <a:solidFill>
                <a:srgbClr val="9900FF"/>
              </a:solidFill>
            </a:endParaRPr>
          </a:p>
        </p:txBody>
      </p:sp>
      <p:sp>
        <p:nvSpPr>
          <p:cNvPr id="296" name="Google Shape;296;p49"/>
          <p:cNvSpPr txBox="1">
            <a:spLocks noGrp="1"/>
          </p:cNvSpPr>
          <p:nvPr>
            <p:ph type="subTitle" idx="1"/>
          </p:nvPr>
        </p:nvSpPr>
        <p:spPr>
          <a:xfrm>
            <a:off x="311700" y="1341850"/>
            <a:ext cx="8520600" cy="380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0000" lnSpcReduction="20000"/>
          </a:bodyPr>
          <a:lstStyle/>
          <a:p>
            <a:pPr marL="457200" lvl="0" indent="-36639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cs"/>
              <a:t>1. třída - velká tiskací písmena - genetická i analyticko syntetická metoda, globální metoda - psaní štiftem a trojhrannou pastelkou,</a:t>
            </a: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36639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cs"/>
              <a:t>2. třída - malá tiskací a psací písmena - psaní štiftem, pastelkou,</a:t>
            </a: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36639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cs"/>
              <a:t>3. třída psaní do barevného řádku - psací vázané písmo -žáci dostávají plnící pero a píší inkoustem</a:t>
            </a: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(epocha vývoje písma),</a:t>
            </a: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36639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cs"/>
              <a:t>využíváme možnost vyčkat s plněním výstupů této oblasti na konec třetí třídy (umíme pracovat i s tím, že dítě již při nástupu do školy plynně čte s porozuměním).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5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50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03" name="Google Shape;303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3000" y="0"/>
            <a:ext cx="6857999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51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5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10" name="Google Shape;310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3000" y="0"/>
            <a:ext cx="6857999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7" name="Google Shape;7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4218" y="0"/>
            <a:ext cx="7275566" cy="51440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5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p5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17" name="Google Shape;317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3000" y="0"/>
            <a:ext cx="6857999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5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p5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24" name="Google Shape;324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863" y="-49700"/>
            <a:ext cx="3857626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53"/>
          <p:cNvSpPr txBox="1"/>
          <p:nvPr/>
        </p:nvSpPr>
        <p:spPr>
          <a:xfrm>
            <a:off x="5364650" y="1217550"/>
            <a:ext cx="3404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3000"/>
              <a:t>Barevný diktát</a:t>
            </a:r>
            <a:endParaRPr sz="3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5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5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32" name="Google Shape;332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329" y="0"/>
            <a:ext cx="9111341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5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rgbClr val="9900FF"/>
                </a:solidFill>
              </a:rPr>
              <a:t>Epochový sešit jako učebnice, kterou tvoříme společně</a:t>
            </a:r>
            <a:endParaRPr>
              <a:solidFill>
                <a:srgbClr val="9900FF"/>
              </a:solidFill>
            </a:endParaRPr>
          </a:p>
        </p:txBody>
      </p:sp>
      <p:sp>
        <p:nvSpPr>
          <p:cNvPr id="345" name="Google Shape;345;p5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5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5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352" name="Google Shape;352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5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5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359" name="Google Shape;359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59"/>
          <p:cNvSpPr txBox="1">
            <a:spLocks noGrp="1"/>
          </p:cNvSpPr>
          <p:nvPr>
            <p:ph type="title"/>
          </p:nvPr>
        </p:nvSpPr>
        <p:spPr>
          <a:xfrm>
            <a:off x="311700" y="149075"/>
            <a:ext cx="8520600" cy="86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rgbClr val="0000FF"/>
                </a:solidFill>
              </a:rPr>
              <a:t>Výuka matematiky</a:t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365" name="Google Shape;365;p59"/>
          <p:cNvSpPr txBox="1">
            <a:spLocks noGrp="1"/>
          </p:cNvSpPr>
          <p:nvPr>
            <p:ph type="body" idx="1"/>
          </p:nvPr>
        </p:nvSpPr>
        <p:spPr>
          <a:xfrm>
            <a:off x="311700" y="944225"/>
            <a:ext cx="8520600" cy="39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cs" sz="2200"/>
              <a:t>čísla vyvozená z jejich kvality - jedno slunce, dvě končetiny, oči...tři - rodina,</a:t>
            </a:r>
            <a:endParaRPr sz="2200"/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cs" sz="2200"/>
              <a:t>výuka propojená se skutečným světem (míry - váhy, zlomky…),</a:t>
            </a:r>
            <a:endParaRPr sz="2200"/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cs" sz="2200"/>
              <a:t>matematika v pohybu,</a:t>
            </a:r>
            <a:endParaRPr sz="2200"/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cs" sz="2200"/>
              <a:t>zapojení smyslů do výuky matematiky,</a:t>
            </a:r>
            <a:endParaRPr sz="2200"/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cs" sz="2200"/>
              <a:t>počítání s příbězích,</a:t>
            </a:r>
            <a:endParaRPr sz="2200"/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cs" sz="2200"/>
              <a:t>práce s chybou jako samozřejmý proces ve výuce,</a:t>
            </a:r>
            <a:endParaRPr sz="2200"/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cs" sz="2200"/>
              <a:t>divergentní úlohy - úlohy umožňující přirozeně individualizovat výuku,</a:t>
            </a:r>
            <a:endParaRPr sz="2200"/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cs" sz="2200"/>
              <a:t>výuka matematiky v přírodě.</a:t>
            </a:r>
            <a:endParaRPr sz="2200"/>
          </a:p>
          <a:p>
            <a:pPr marL="4572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6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Google Shape;371;p60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72" name="Google Shape;372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43187" y="0"/>
            <a:ext cx="3857626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61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6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79" name="Google Shape;379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0514" y="0"/>
            <a:ext cx="7722970" cy="51434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6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85" name="Google Shape;385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44600" y="152400"/>
            <a:ext cx="6654812" cy="4991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rgbClr val="0000FF"/>
                </a:solidFill>
              </a:rPr>
              <a:t>Cíle naší cesty za poznáním</a:t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83" name="Google Shape;83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cs" sz="2400"/>
              <a:t>vedeme děti ke svobodě, úctě a odpovědnosti,</a:t>
            </a:r>
            <a:endParaRPr sz="240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cs" sz="2400"/>
              <a:t>rozvíjíme kritické myšlení a práci s informacemi,</a:t>
            </a:r>
            <a:endParaRPr sz="240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cs" sz="2400"/>
              <a:t>ctíme individuální rozvoj dítěte,</a:t>
            </a:r>
            <a:endParaRPr sz="240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cs" sz="2400"/>
              <a:t>umělecké prvky a estetický rozvoj je běžnou součástí výuky,</a:t>
            </a:r>
            <a:endParaRPr sz="240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cs" sz="2400"/>
              <a:t>využíváme výuku v přírodě jako efektivní způsob získávání dovedností, znalostí i postojů,</a:t>
            </a:r>
            <a:endParaRPr sz="240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6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" name="Google Shape;391;p6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92" name="Google Shape;392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43175" y="0"/>
            <a:ext cx="3857630" cy="51435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64"/>
          <p:cNvSpPr txBox="1">
            <a:spLocks noGrp="1"/>
          </p:cNvSpPr>
          <p:nvPr>
            <p:ph type="ctrTitle"/>
          </p:nvPr>
        </p:nvSpPr>
        <p:spPr>
          <a:xfrm>
            <a:off x="311700" y="744575"/>
            <a:ext cx="8520600" cy="112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rgbClr val="0000FF"/>
                </a:solidFill>
              </a:rPr>
              <a:t>Akvarelové malování</a:t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398" name="Google Shape;398;p6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184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Hlavním posláním je harmonizovat vývoj dítěte pomocí estetického působení barev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6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" name="Google Shape;404;p6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05" name="Google Shape;405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1307625" y="-1108854"/>
            <a:ext cx="6081479" cy="83985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6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" name="Google Shape;411;p6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12" name="Google Shape;412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3000" y="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67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" name="Google Shape;418;p67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19" name="Google Shape;419;p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3000" y="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68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68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26" name="Google Shape;426;p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662650" y="173550"/>
            <a:ext cx="8046600" cy="4969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69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" name="Google Shape;432;p69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33" name="Google Shape;433;p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69613" y="0"/>
            <a:ext cx="385762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70"/>
          <p:cNvSpPr txBox="1">
            <a:spLocks noGrp="1"/>
          </p:cNvSpPr>
          <p:nvPr>
            <p:ph type="ctrTitle"/>
          </p:nvPr>
        </p:nvSpPr>
        <p:spPr>
          <a:xfrm>
            <a:off x="311700" y="67150"/>
            <a:ext cx="8457900" cy="102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rgbClr val="0000FF"/>
                </a:solidFill>
              </a:rPr>
              <a:t>Fenologie a výuka trojkrokem</a:t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439" name="Google Shape;439;p70"/>
          <p:cNvSpPr txBox="1">
            <a:spLocks noGrp="1"/>
          </p:cNvSpPr>
          <p:nvPr>
            <p:ph type="subTitle" idx="1"/>
          </p:nvPr>
        </p:nvSpPr>
        <p:spPr>
          <a:xfrm>
            <a:off x="311700" y="1020650"/>
            <a:ext cx="8520600" cy="388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Žáci prochází výukou,ve které </a:t>
            </a: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cs"/>
              <a:t>smyslově prožijí fenomén, včetně jeho případných experimentálních variací,</a:t>
            </a: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cs"/>
              <a:t>poté přes přesný popis a  podrobné zachycení dojdou až k rekapitulaci předvedeného děje, </a:t>
            </a: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cs"/>
              <a:t>na závěr pak vyvodí zákonitostí a příslušné podmínky dějů.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71"/>
          <p:cNvSpPr txBox="1">
            <a:spLocks noGrp="1"/>
          </p:cNvSpPr>
          <p:nvPr>
            <p:ph type="ctrTitle"/>
          </p:nvPr>
        </p:nvSpPr>
        <p:spPr>
          <a:xfrm>
            <a:off x="311700" y="0"/>
            <a:ext cx="8520600" cy="83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rgbClr val="0000FF"/>
                </a:solidFill>
              </a:rPr>
              <a:t>Příklad z praxe</a:t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445" name="Google Shape;445;p71"/>
          <p:cNvSpPr txBox="1">
            <a:spLocks noGrp="1"/>
          </p:cNvSpPr>
          <p:nvPr>
            <p:ph type="subTitle" idx="1"/>
          </p:nvPr>
        </p:nvSpPr>
        <p:spPr>
          <a:xfrm>
            <a:off x="311700" y="832500"/>
            <a:ext cx="8520600" cy="410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40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cs" sz="4500"/>
              <a:t>6. ročník - akustika a optika, které jsou ideální pro „vyvození vědy z umění“, pracujeme s podmínkovým úsudkem – jde o uspořádání skutečnosti a souvislostí,</a:t>
            </a:r>
            <a:endParaRPr sz="45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5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cs" sz="4500"/>
              <a:t>7. ročník - do centra pozornosti se dostává mechanika s její „tvrdou“ kauzalitou („jestliže, pak...“), která odpovídá už rozvinutějším exaktním myšlenkovým schopnostem a mimo to navazuje na učivo dějepisu (vznik novověké vědy, technické vynálezy a vynálezci),</a:t>
            </a:r>
            <a:endParaRPr sz="45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5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cs" sz="4500"/>
              <a:t>8. ročník - prohloubení elektřiny a magnetismu a jejich využití v technice,pracujeme s kauzálně-analytickým úsudkem – důsledek opět spouští příčinu,</a:t>
            </a:r>
            <a:endParaRPr sz="45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5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cs" sz="4500"/>
              <a:t>9. ročník jde o rozvoj pragmatického úsudku – význam fyzikálních jevů pro společnost, významné stroje a vynálezy.</a:t>
            </a:r>
            <a:endParaRPr sz="45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5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7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rgbClr val="9900FF"/>
                </a:solidFill>
              </a:rPr>
              <a:t>Akustika - epocha fyziky </a:t>
            </a:r>
            <a:endParaRPr>
              <a:solidFill>
                <a:srgbClr val="9900FF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rgbClr val="9900FF"/>
                </a:solidFill>
              </a:rPr>
              <a:t>6. třída</a:t>
            </a:r>
            <a:endParaRPr>
              <a:solidFill>
                <a:srgbClr val="9900FF"/>
              </a:solidFill>
            </a:endParaRPr>
          </a:p>
        </p:txBody>
      </p:sp>
      <p:sp>
        <p:nvSpPr>
          <p:cNvPr id="451" name="Google Shape;451;p7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21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Žáci zažívají prostřednictvím pozorování pokusů schopnost popsat nejen fyzikální děje a na základě získaných zkušeností vyvozují fyzikální zákonitosti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11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lang="cs">
                <a:solidFill>
                  <a:srgbClr val="0000FF"/>
                </a:solidFill>
              </a:rPr>
              <a:t>Cíle naší cesty za poznáním (pokr.)</a:t>
            </a:r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body" idx="1"/>
          </p:nvPr>
        </p:nvSpPr>
        <p:spPr>
          <a:xfrm>
            <a:off x="311700" y="1017725"/>
            <a:ext cx="8520600" cy="355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cs" sz="2400"/>
              <a:t>cizí jazyky objevujeme již od první třídy,</a:t>
            </a:r>
            <a:endParaRPr sz="240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cs" sz="2400"/>
              <a:t>součástí výuky jsou exkurze, výlety, spolupracujeme </a:t>
            </a:r>
            <a:br>
              <a:rPr lang="cs" sz="2400"/>
            </a:br>
            <a:r>
              <a:rPr lang="cs" sz="2400"/>
              <a:t>s místními organizacemi,</a:t>
            </a:r>
            <a:endParaRPr sz="240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cs" sz="2400"/>
              <a:t>ctíme tradice a přirozené rytmy roku,</a:t>
            </a:r>
            <a:endParaRPr sz="240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cs" sz="2400"/>
              <a:t>rodiče jsou u nás vítáni - rodičovské schůzky každý měsíc, veřejné slavnosti, brigády, pomoc s výrobou pomůcek,</a:t>
            </a:r>
            <a:endParaRPr sz="240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cs" sz="2400"/>
              <a:t>směřujeme k plnohodnotné základní devítileté škole</a:t>
            </a:r>
            <a:endParaRPr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7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7" name="Google Shape;457;p7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458" name="Google Shape;458;p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7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" name="Google Shape;464;p7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465" name="Google Shape;465;p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25403" y="0"/>
            <a:ext cx="2987176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7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rgbClr val="0000FF"/>
                </a:solidFill>
              </a:rPr>
              <a:t>Rozvoj řemeslných dovedností </a:t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471" name="Google Shape;471;p7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cs" sz="2400"/>
              <a:t>napříč ročníky se žáci setkávají se starými řemesly,</a:t>
            </a:r>
            <a:endParaRPr sz="240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cs" sz="2400"/>
              <a:t>žáci tvoří výrobky, které mohou využívat v běžném životě,</a:t>
            </a:r>
            <a:endParaRPr sz="240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cs" sz="2400"/>
              <a:t>seznamují se s pletením, háčkováním, dřevořezbou, vyšíváním, šitím, modelování z keramické hlíny, zpracováním slámy, předením, tkaním, pletením košíků...</a:t>
            </a:r>
            <a:endParaRPr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7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7" name="Google Shape;477;p7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78" name="Google Shape;478;p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59215" y="0"/>
            <a:ext cx="342557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7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4" name="Google Shape;484;p7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485" name="Google Shape;485;p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83126" y="0"/>
            <a:ext cx="6377747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7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1" name="Google Shape;491;p7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492" name="Google Shape;492;p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46001" y="0"/>
            <a:ext cx="3451999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7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8" name="Google Shape;498;p7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499" name="Google Shape;499;p7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09750" y="461963"/>
            <a:ext cx="5524500" cy="4219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8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rgbClr val="0000FF"/>
                </a:solidFill>
              </a:rPr>
              <a:t>Školní projekty</a:t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505" name="Google Shape;505;p80"/>
          <p:cNvSpPr txBox="1">
            <a:spLocks noGrp="1"/>
          </p:cNvSpPr>
          <p:nvPr>
            <p:ph type="body" idx="1"/>
          </p:nvPr>
        </p:nvSpPr>
        <p:spPr>
          <a:xfrm>
            <a:off x="311700" y="940075"/>
            <a:ext cx="8520600" cy="42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3. třída – projekt stavby domu - sázení obilí, následná sklizeň a pečení chleba,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5. třída – příprava na olympijské hry organizované pro všechny 5. ročníky waldorfských škol v ČR, aktivní účast na těchto olympijských hrách,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6. třída – rytířské hry a slavnosti,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8. třída – nácvik celovečerního divadelního představení včetně technického </a:t>
            </a:r>
            <a:br>
              <a:rPr lang="cs"/>
            </a:br>
            <a:r>
              <a:rPr lang="cs"/>
              <a:t>a materiálního zajištění celé akce - účast na divadelním festivalu Duhové divadlo pravidelně pořádaném v Písku,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9. třída - řemeslná epocha – žáci se intenzivně celý týden věnují nejrůznějším řemeslům (keramika, kovotepectví, řezba, kovářství atp.) pod vedením zkušených mistrů,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8. nebo 9. třída - ročníkové práce – žáci celý rok pracují na zvoleném tématu (praktického či naučného zaměření), které následně zpracují písemně </a:t>
            </a:r>
            <a:br>
              <a:rPr lang="cs"/>
            </a:br>
            <a:r>
              <a:rPr lang="cs"/>
              <a:t>a prezentují na veřejnosti,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8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1" name="Google Shape;511;p8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512" name="Google Shape;512;p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400" y="-1383225"/>
            <a:ext cx="3921449" cy="7761379"/>
          </a:xfrm>
          <a:prstGeom prst="rect">
            <a:avLst/>
          </a:prstGeom>
          <a:noFill/>
          <a:ln>
            <a:noFill/>
          </a:ln>
        </p:spPr>
      </p:pic>
      <p:pic>
        <p:nvPicPr>
          <p:cNvPr id="513" name="Google Shape;513;p8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03423" y="-886325"/>
            <a:ext cx="3860850" cy="79461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8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9" name="Google Shape;519;p8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520" name="Google Shape;520;p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rgbClr val="0000FF"/>
                </a:solidFill>
              </a:rPr>
              <a:t>Hodnocení žáků</a:t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95" name="Google Shape;95;p19"/>
          <p:cNvSpPr txBox="1">
            <a:spLocks noGrp="1"/>
          </p:cNvSpPr>
          <p:nvPr>
            <p:ph type="body" idx="1"/>
          </p:nvPr>
        </p:nvSpPr>
        <p:spPr>
          <a:xfrm>
            <a:off x="311700" y="1017725"/>
            <a:ext cx="8520600" cy="399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2000"/>
              <a:t>Hodnocení žáků ve všech ročnících a ve všech předmětech má formu slovního hodnocení. </a:t>
            </a:r>
            <a:endParaRPr sz="20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2000"/>
              <a:t>• je založeno na vědomí provázanosti výchovy a vzdělávání, </a:t>
            </a:r>
            <a:endParaRPr sz="20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2000"/>
              <a:t>• vychází z pozorování a poznávání dítěte, </a:t>
            </a:r>
            <a:endParaRPr sz="20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2000"/>
              <a:t>• důsledně uplatňuje individuální a osobností přístup, </a:t>
            </a:r>
            <a:endParaRPr sz="20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2000"/>
              <a:t>• odráží vývojové zákonitosti jednotlivých věkových stupňů a respektuje přirozený rozvoj schopnosti sebehodnocení, </a:t>
            </a:r>
            <a:endParaRPr sz="20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2000"/>
              <a:t>• klade důraz na funkci výchovnou, informační, motivační, sociální, </a:t>
            </a:r>
            <a:endParaRPr sz="200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cs" sz="2000"/>
              <a:t>• vyhýbá se funkci selektivní (srovnávání žáků mezi sebou).</a:t>
            </a:r>
            <a:endParaRPr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8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6" name="Google Shape;526;p8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527" name="Google Shape;527;p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45027" y="0"/>
            <a:ext cx="4575098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8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3" name="Google Shape;533;p8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534" name="Google Shape;534;p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92092" y="0"/>
            <a:ext cx="4159816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8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0" name="Google Shape;540;p8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541" name="Google Shape;541;p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3775" y="904875"/>
            <a:ext cx="6916200" cy="4314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8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7" name="Google Shape;547;p8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548" name="Google Shape;548;p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4550" y="0"/>
            <a:ext cx="8089250" cy="54332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8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4" name="Google Shape;554;p8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555" name="Google Shape;555;p8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832299" cy="5246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8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rgbClr val="0000FF"/>
                </a:solidFill>
              </a:rPr>
              <a:t>Slavnosti v průběhu roku</a:t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561" name="Google Shape;561;p8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cs" sz="2100"/>
              <a:t>v průběhu školního roku žáci zažívají roční slavnosti, které jim pomáhají vnímat rytmus běhu roku,</a:t>
            </a:r>
            <a:endParaRPr sz="2100"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cs" sz="2100"/>
              <a:t>navazujeme na staré tradice,</a:t>
            </a:r>
            <a:endParaRPr sz="2100"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cs" sz="2100"/>
              <a:t>některé slavnosti jsou interní - tzn. třída je prožívá samostatně bez přítomnosti veřejnosti,</a:t>
            </a:r>
            <a:endParaRPr sz="2100"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cs" sz="2100"/>
              <a:t>některé jsou naopak veřejné za účasti rodičů a přátel školy,</a:t>
            </a:r>
            <a:endParaRPr sz="2100"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cs" sz="2100"/>
              <a:t>každá třída má patronát nad jednotlivými slavnostmi a je tedy i v interních slavnostech kladen důraz na spolupráci s rodiči. </a:t>
            </a:r>
            <a:endParaRPr sz="21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89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7" name="Google Shape;567;p89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68" name="Google Shape;568;p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4025" y="0"/>
            <a:ext cx="2926800" cy="6023777"/>
          </a:xfrm>
          <a:prstGeom prst="rect">
            <a:avLst/>
          </a:prstGeom>
          <a:noFill/>
          <a:ln>
            <a:noFill/>
          </a:ln>
        </p:spPr>
      </p:pic>
      <p:pic>
        <p:nvPicPr>
          <p:cNvPr id="569" name="Google Shape;569;p8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15375" y="0"/>
            <a:ext cx="51435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9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5" name="Google Shape;575;p90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76" name="Google Shape;576;p9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08639" y="80600"/>
            <a:ext cx="4326724" cy="5768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91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2" name="Google Shape;582;p9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83" name="Google Shape;583;p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9713" y="0"/>
            <a:ext cx="3857626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84" name="Google Shape;584;p9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51613" y="53725"/>
            <a:ext cx="3857626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92"/>
          <p:cNvSpPr txBox="1">
            <a:spLocks noGrp="1"/>
          </p:cNvSpPr>
          <p:nvPr>
            <p:ph type="ctrTitle"/>
          </p:nvPr>
        </p:nvSpPr>
        <p:spPr>
          <a:xfrm>
            <a:off x="311700" y="67150"/>
            <a:ext cx="8520600" cy="966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rgbClr val="0000FF"/>
                </a:solidFill>
              </a:rPr>
              <a:t>Školní družina</a:t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590" name="Google Shape;590;p92"/>
          <p:cNvSpPr txBox="1">
            <a:spLocks noGrp="1"/>
          </p:cNvSpPr>
          <p:nvPr>
            <p:ph type="subTitle" idx="1"/>
          </p:nvPr>
        </p:nvSpPr>
        <p:spPr>
          <a:xfrm>
            <a:off x="311700" y="926625"/>
            <a:ext cx="8520600" cy="414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400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4392"/>
              <a:t>Podporujeme aktivní náplň volného času našich dětí smysluplnými aktivitami probíhajícími v odpolední školní družině</a:t>
            </a:r>
            <a:endParaRPr sz="4392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392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44"/>
              <a:buFont typeface="Arial"/>
              <a:buNone/>
            </a:pPr>
            <a:r>
              <a:rPr lang="cs" sz="4392"/>
              <a:t>Ve š</a:t>
            </a:r>
            <a:r>
              <a:rPr lang="cs" sz="4479">
                <a:solidFill>
                  <a:schemeClr val="dk1"/>
                </a:solidFill>
                <a:highlight>
                  <a:srgbClr val="FFFFFF"/>
                </a:highlight>
              </a:rPr>
              <a:t>kolním roce 2020/2021 nabízí školní družina tyto zájmové kroužky:</a:t>
            </a:r>
            <a:endParaRPr sz="4479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609600" lvl="0" indent="-342383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cs" sz="4479" b="1">
                <a:solidFill>
                  <a:schemeClr val="dk1"/>
                </a:solidFill>
                <a:highlight>
                  <a:srgbClr val="FFFFFF"/>
                </a:highlight>
              </a:rPr>
              <a:t>Němčina</a:t>
            </a:r>
            <a:r>
              <a:rPr lang="cs" sz="4479">
                <a:solidFill>
                  <a:schemeClr val="dk1"/>
                </a:solidFill>
                <a:highlight>
                  <a:srgbClr val="FFFFFF"/>
                </a:highlight>
              </a:rPr>
              <a:t> (pouze pro žáky 4. ročníku)</a:t>
            </a:r>
            <a:endParaRPr sz="4479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609600" lvl="0" indent="-34238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cs" sz="4479" b="1">
                <a:solidFill>
                  <a:schemeClr val="dk1"/>
                </a:solidFill>
                <a:highlight>
                  <a:srgbClr val="FFFFFF"/>
                </a:highlight>
              </a:rPr>
              <a:t>Keramika</a:t>
            </a:r>
            <a:r>
              <a:rPr lang="cs" sz="4479">
                <a:solidFill>
                  <a:schemeClr val="dk1"/>
                </a:solidFill>
                <a:highlight>
                  <a:srgbClr val="FFFFFF"/>
                </a:highlight>
              </a:rPr>
              <a:t> (pro žáky všech ročníků, kapacita kroužku je 25 žáků)</a:t>
            </a:r>
            <a:endParaRPr sz="4479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609600" lvl="0" indent="-34238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cs" sz="4479" b="1">
                <a:solidFill>
                  <a:schemeClr val="dk1"/>
                </a:solidFill>
                <a:highlight>
                  <a:srgbClr val="FFFFFF"/>
                </a:highlight>
              </a:rPr>
              <a:t>Umělecké tvoření</a:t>
            </a:r>
            <a:r>
              <a:rPr lang="cs" sz="4479">
                <a:solidFill>
                  <a:schemeClr val="dk1"/>
                </a:solidFill>
                <a:highlight>
                  <a:srgbClr val="FFFFFF"/>
                </a:highlight>
              </a:rPr>
              <a:t> (pro žáky všech ročníků, kapacita kroužku je 15 žáků)</a:t>
            </a:r>
            <a:endParaRPr sz="4479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609600" lvl="0" indent="-34238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cs" sz="4479" b="1">
                <a:solidFill>
                  <a:schemeClr val="dk1"/>
                </a:solidFill>
                <a:highlight>
                  <a:srgbClr val="FFFFFF"/>
                </a:highlight>
              </a:rPr>
              <a:t>Čtenářský klub</a:t>
            </a:r>
            <a:r>
              <a:rPr lang="cs" sz="4479">
                <a:solidFill>
                  <a:schemeClr val="dk1"/>
                </a:solidFill>
                <a:highlight>
                  <a:srgbClr val="FFFFFF"/>
                </a:highlight>
              </a:rPr>
              <a:t> (pro žáky 2., 3., 4. ročníku, kapacita klubu je 10 žáků)</a:t>
            </a:r>
            <a:endParaRPr sz="4479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609600" lvl="0" indent="-34238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cs" sz="4479" b="1">
                <a:solidFill>
                  <a:schemeClr val="dk1"/>
                </a:solidFill>
                <a:highlight>
                  <a:srgbClr val="FFFFFF"/>
                </a:highlight>
              </a:rPr>
              <a:t>Pohybem k radosti</a:t>
            </a:r>
            <a:r>
              <a:rPr lang="cs" sz="4479">
                <a:solidFill>
                  <a:schemeClr val="dk1"/>
                </a:solidFill>
                <a:highlight>
                  <a:srgbClr val="FFFFFF"/>
                </a:highlight>
              </a:rPr>
              <a:t> (pro žáky všech ročníků, kapacita kroužku je 12 žáků)</a:t>
            </a:r>
            <a:endParaRPr sz="4392"/>
          </a:p>
          <a:p>
            <a:pPr marL="0" lvl="0" indent="0" algn="ctr" rtl="0">
              <a:spcBef>
                <a:spcPts val="30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https://svobodnazs.cz/organizace-skoly/skolni-druzina/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rgbClr val="0000FF"/>
                </a:solidFill>
              </a:rPr>
              <a:t>Hodnocení  žáků</a:t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101" name="Google Shape;101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Součástí hodnocení je portfolio prací žáka.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Samozřejmostí je také sebehodnocení žáků.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Škola převede slovní hodnocení do klasifikace v těchto případech: 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- přestup žáka na jinou školu, která hodnotí odlišným způsobem, na základě žádosti této školy nebo zákonného zástupce žáka, 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- pro potřeby přijímacího řízení ke střednímu vzdělávání před ukončením základního vzdělávání (víceletá gymnázia), 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cs"/>
              <a:t>- od 8. ročníku ve formě doprovodného známkového hodnocení pro potřeby přijímacího řízení ke střednímu vzdělávání.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93"/>
          <p:cNvSpPr txBox="1">
            <a:spLocks noGrp="1"/>
          </p:cNvSpPr>
          <p:nvPr>
            <p:ph type="ctrTitle"/>
          </p:nvPr>
        </p:nvSpPr>
        <p:spPr>
          <a:xfrm>
            <a:off x="311700" y="1477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rgbClr val="0000FF"/>
                </a:solidFill>
              </a:rPr>
              <a:t>Školní klub</a:t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596" name="Google Shape;596;p93"/>
          <p:cNvSpPr txBox="1">
            <a:spLocks noGrp="1"/>
          </p:cNvSpPr>
          <p:nvPr>
            <p:ph type="subTitle" idx="1"/>
          </p:nvPr>
        </p:nvSpPr>
        <p:spPr>
          <a:xfrm>
            <a:off x="311700" y="940325"/>
            <a:ext cx="8520600" cy="405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2200">
                <a:solidFill>
                  <a:schemeClr val="dk1"/>
                </a:solidFill>
                <a:highlight>
                  <a:srgbClr val="FFFFFF"/>
                </a:highlight>
              </a:rPr>
              <a:t>Školní klub probíhá v Litoměřicích na adrese Jarošova 494/23 </a:t>
            </a:r>
            <a:br>
              <a:rPr lang="cs" sz="2200">
                <a:solidFill>
                  <a:schemeClr val="dk1"/>
                </a:solidFill>
                <a:highlight>
                  <a:srgbClr val="FFFFFF"/>
                </a:highlight>
              </a:rPr>
            </a:br>
            <a:r>
              <a:rPr lang="cs" sz="2200">
                <a:solidFill>
                  <a:schemeClr val="dk1"/>
                </a:solidFill>
                <a:highlight>
                  <a:srgbClr val="FFFFFF"/>
                </a:highlight>
              </a:rPr>
              <a:t>a je primárně určen pro žáky 2. stupně základní školy.</a:t>
            </a:r>
            <a:endParaRPr sz="4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u="sng">
                <a:solidFill>
                  <a:schemeClr val="hlink"/>
                </a:solidFill>
                <a:hlinkClick r:id="rId3"/>
              </a:rPr>
              <a:t>https://svobodnazs.cz/skolni-klub/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94"/>
          <p:cNvSpPr txBox="1">
            <a:spLocks noGrp="1"/>
          </p:cNvSpPr>
          <p:nvPr>
            <p:ph type="ctrTitle"/>
          </p:nvPr>
        </p:nvSpPr>
        <p:spPr>
          <a:xfrm>
            <a:off x="311700" y="188025"/>
            <a:ext cx="8520600" cy="94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rgbClr val="0000FF"/>
                </a:solidFill>
              </a:rPr>
              <a:t>Stravování</a:t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602" name="Google Shape;602;p94"/>
          <p:cNvSpPr txBox="1">
            <a:spLocks noGrp="1"/>
          </p:cNvSpPr>
          <p:nvPr>
            <p:ph type="subTitle" idx="1"/>
          </p:nvPr>
        </p:nvSpPr>
        <p:spPr>
          <a:xfrm>
            <a:off x="311700" y="1128225"/>
            <a:ext cx="8520600" cy="374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457200" lvl="0" indent="-379730" algn="ctr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cs" b="1"/>
              <a:t>Třebušín</a:t>
            </a:r>
            <a:endParaRPr b="1"/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 sz="2000">
                <a:solidFill>
                  <a:schemeClr val="dk1"/>
                </a:solidFill>
                <a:highlight>
                  <a:srgbClr val="FFFFFF"/>
                </a:highlight>
              </a:rPr>
              <a:t>Stravování v Třebušíně je smluvně zajištěno v jídelně Mateřské školy Pod Kalichem Třebušín. Cena za oběd je 28 Kč.</a:t>
            </a:r>
            <a:endParaRPr sz="20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457200" lvl="0" indent="0" algn="ctr" rtl="0">
              <a:spcBef>
                <a:spcPts val="1500"/>
              </a:spcBef>
              <a:spcAft>
                <a:spcPts val="0"/>
              </a:spcAft>
              <a:buNone/>
            </a:pPr>
            <a:endParaRPr/>
          </a:p>
          <a:p>
            <a:pPr marL="457200" lvl="0" indent="-379730" algn="ctr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cs" b="1"/>
              <a:t>Litoměřice</a:t>
            </a:r>
            <a:endParaRPr b="1"/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 sz="2224">
                <a:solidFill>
                  <a:schemeClr val="dk1"/>
                </a:solidFill>
                <a:highlight>
                  <a:srgbClr val="FFFFFF"/>
                </a:highlight>
              </a:rPr>
              <a:t>Stravování v Litoměřicích je smluvně zajištěno v </a:t>
            </a:r>
            <a:r>
              <a:rPr lang="cs" sz="2224" u="sng">
                <a:solidFill>
                  <a:srgbClr val="A68D6E"/>
                </a:solidFill>
                <a:highlight>
                  <a:srgbClr val="FFFFFF"/>
                </a:highlight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Centrální školní jídelně</a:t>
            </a:r>
            <a:r>
              <a:rPr lang="cs" sz="2224">
                <a:solidFill>
                  <a:schemeClr val="dk1"/>
                </a:solidFill>
                <a:highlight>
                  <a:srgbClr val="FFFFFF"/>
                </a:highlight>
              </a:rPr>
              <a:t>. Žákům je přednostně k dispozici provozovna Máchovy schody 4; výdej obědů od 11:45 do 14:00. Cena za oběd je 29 Kč. </a:t>
            </a:r>
            <a:endParaRPr sz="2224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457200" lvl="0" indent="0" algn="ctr" rtl="0">
              <a:spcBef>
                <a:spcPts val="15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95"/>
          <p:cNvSpPr txBox="1">
            <a:spLocks noGrp="1"/>
          </p:cNvSpPr>
          <p:nvPr>
            <p:ph type="ctrTitle"/>
          </p:nvPr>
        </p:nvSpPr>
        <p:spPr>
          <a:xfrm>
            <a:off x="311700" y="744575"/>
            <a:ext cx="8520600" cy="429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8" name="Google Shape;608;p9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09" name="Google Shape;609;p9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6875" y="682801"/>
            <a:ext cx="9051874" cy="3586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96"/>
          <p:cNvSpPr txBox="1">
            <a:spLocks noGrp="1"/>
          </p:cNvSpPr>
          <p:nvPr>
            <p:ph type="ctrTitle"/>
          </p:nvPr>
        </p:nvSpPr>
        <p:spPr>
          <a:xfrm>
            <a:off x="311700" y="188025"/>
            <a:ext cx="8520600" cy="88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rgbClr val="0000FF"/>
                </a:solidFill>
              </a:rPr>
              <a:t>Spolupracující organizace</a:t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615" name="Google Shape;615;p96"/>
          <p:cNvSpPr txBox="1">
            <a:spLocks noGrp="1"/>
          </p:cNvSpPr>
          <p:nvPr>
            <p:ph type="subTitle" idx="1"/>
          </p:nvPr>
        </p:nvSpPr>
        <p:spPr>
          <a:xfrm>
            <a:off x="0" y="1074225"/>
            <a:ext cx="9144000" cy="413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457200" lvl="0" indent="-379730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cs"/>
              <a:t>Asociace waldofských škol ČR </a:t>
            </a:r>
            <a:r>
              <a:rPr lang="cs" u="sng">
                <a:solidFill>
                  <a:schemeClr val="hlink"/>
                </a:solidFill>
                <a:hlinkClick r:id="rId3"/>
              </a:rPr>
              <a:t>http://www.iwaldorf.cz/</a:t>
            </a:r>
            <a:r>
              <a:rPr lang="cs"/>
              <a:t> </a:t>
            </a: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379730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cs"/>
              <a:t>Svobodný statek na soutoku </a:t>
            </a:r>
            <a:r>
              <a:rPr lang="cs" u="sng">
                <a:solidFill>
                  <a:schemeClr val="hlink"/>
                </a:solidFill>
                <a:hlinkClick r:id="rId4"/>
              </a:rPr>
              <a:t>https://www.svobodny-statek.cz/bio-dynamicke-zemedelstvi</a:t>
            </a: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379730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cs"/>
              <a:t>Lesy ČR </a:t>
            </a:r>
            <a:r>
              <a:rPr lang="cs" u="sng">
                <a:solidFill>
                  <a:schemeClr val="hlink"/>
                </a:solidFill>
                <a:hlinkClick r:id="rId5"/>
              </a:rPr>
              <a:t>https://lesycr.cz/lesni-spolecnost-litomerice-a-s/</a:t>
            </a: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379730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cs"/>
              <a:t>Technický klub mládeže </a:t>
            </a:r>
            <a:r>
              <a:rPr lang="cs" u="sng">
                <a:solidFill>
                  <a:schemeClr val="hlink"/>
                </a:solidFill>
                <a:hlinkClick r:id="rId6"/>
              </a:rPr>
              <a:t>https://technickyklub.cz/</a:t>
            </a: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379730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cs"/>
              <a:t>Hodontové vzdělávání Cyril Mooney </a:t>
            </a:r>
            <a:r>
              <a:rPr lang="cs" u="sng">
                <a:solidFill>
                  <a:schemeClr val="hlink"/>
                </a:solidFill>
                <a:hlinkClick r:id="rId7"/>
              </a:rPr>
              <a:t>https://hvcm.cz/</a:t>
            </a: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379730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cs"/>
              <a:t>Místní akční plán vzdělávání </a:t>
            </a:r>
            <a:r>
              <a:rPr lang="cs" u="sng">
                <a:solidFill>
                  <a:schemeClr val="hlink"/>
                </a:solidFill>
                <a:hlinkClick r:id="rId8"/>
              </a:rPr>
              <a:t>http://maplitomericko.cz/</a:t>
            </a: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97"/>
          <p:cNvSpPr txBox="1">
            <a:spLocks noGrp="1"/>
          </p:cNvSpPr>
          <p:nvPr>
            <p:ph type="ctrTitle"/>
          </p:nvPr>
        </p:nvSpPr>
        <p:spPr>
          <a:xfrm>
            <a:off x="311700" y="94000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rgbClr val="0000FF"/>
                </a:solidFill>
              </a:rPr>
              <a:t>Spolupracující organizace</a:t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621" name="Google Shape;621;p97"/>
          <p:cNvSpPr txBox="1">
            <a:spLocks noGrp="1"/>
          </p:cNvSpPr>
          <p:nvPr>
            <p:ph type="subTitle" idx="1"/>
          </p:nvPr>
        </p:nvSpPr>
        <p:spPr>
          <a:xfrm>
            <a:off x="311700" y="1007225"/>
            <a:ext cx="8520600" cy="413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Velké poděkování patří obcím, ve kterých působíme:</a:t>
            </a:r>
            <a:endParaRPr/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cs"/>
              <a:t>obec Třebušín </a:t>
            </a:r>
            <a:r>
              <a:rPr lang="cs" u="sng">
                <a:solidFill>
                  <a:schemeClr val="hlink"/>
                </a:solidFill>
                <a:hlinkClick r:id="rId3"/>
              </a:rPr>
              <a:t>https://www.trebusin.cz/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cs"/>
              <a:t>město Litoměřice </a:t>
            </a:r>
            <a:r>
              <a:rPr lang="cs" u="sng">
                <a:solidFill>
                  <a:schemeClr val="hlink"/>
                </a:solidFill>
                <a:hlinkClick r:id="rId4"/>
              </a:rPr>
              <a:t>https://www.litomerice.cz/</a:t>
            </a:r>
            <a:endParaRPr/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22" name="Google Shape;622;p9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35698" y="1673450"/>
            <a:ext cx="1073950" cy="1355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3" name="Google Shape;623;p97"/>
          <p:cNvPicPr preferRelativeResize="0"/>
          <p:nvPr/>
        </p:nvPicPr>
        <p:blipFill rotWithShape="1">
          <a:blip r:embed="rId6">
            <a:alphaModFix/>
          </a:blip>
          <a:srcRect l="-8340" t="-9430" r="8340" b="9430"/>
          <a:stretch/>
        </p:blipFill>
        <p:spPr>
          <a:xfrm>
            <a:off x="5598975" y="3519250"/>
            <a:ext cx="3346699" cy="1884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98"/>
          <p:cNvSpPr txBox="1">
            <a:spLocks noGrp="1"/>
          </p:cNvSpPr>
          <p:nvPr>
            <p:ph type="ctrTitle"/>
          </p:nvPr>
        </p:nvSpPr>
        <p:spPr>
          <a:xfrm>
            <a:off x="311700" y="120875"/>
            <a:ext cx="8520600" cy="111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rgbClr val="0000FF"/>
                </a:solidFill>
              </a:rPr>
              <a:t>Finanční podpora škole</a:t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629" name="Google Shape;629;p98"/>
          <p:cNvSpPr txBox="1">
            <a:spLocks noGrp="1"/>
          </p:cNvSpPr>
          <p:nvPr>
            <p:ph type="subTitle" idx="1"/>
          </p:nvPr>
        </p:nvSpPr>
        <p:spPr>
          <a:xfrm>
            <a:off x="311700" y="1235675"/>
            <a:ext cx="8520600" cy="37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Naše škola je neziskovou organizací a neobejde se tedy bez peněžních, hmotných či nehmotných darů (např. bezplatné výpůjčky prostor)</a:t>
            </a: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Vážíme se každé pomoci, celkový přehled dárců naleznete na webových stránkách školy:</a:t>
            </a:r>
            <a:endParaRPr/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u="sng">
                <a:solidFill>
                  <a:schemeClr val="hlink"/>
                </a:solidFill>
                <a:hlinkClick r:id="rId3"/>
              </a:rPr>
              <a:t>https://svobodnazs.cz/podporuji-nas/</a:t>
            </a:r>
            <a:endParaRPr/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rgbClr val="B45F06"/>
                </a:solidFill>
              </a:rPr>
              <a:t>Děkujeme !</a:t>
            </a:r>
            <a:endParaRPr>
              <a:solidFill>
                <a:srgbClr val="B45F0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98"/>
          <p:cNvSpPr txBox="1">
            <a:spLocks noGrp="1"/>
          </p:cNvSpPr>
          <p:nvPr>
            <p:ph type="ctrTitle"/>
          </p:nvPr>
        </p:nvSpPr>
        <p:spPr>
          <a:xfrm>
            <a:off x="311700" y="120875"/>
            <a:ext cx="8520600" cy="111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dirty="0" smtClean="0">
                <a:solidFill>
                  <a:srgbClr val="0000FF"/>
                </a:solidFill>
              </a:rPr>
              <a:t>Kontakty:</a:t>
            </a:r>
            <a:endParaRPr dirty="0">
              <a:solidFill>
                <a:srgbClr val="0000FF"/>
              </a:solidFill>
            </a:endParaRPr>
          </a:p>
        </p:txBody>
      </p:sp>
      <p:sp>
        <p:nvSpPr>
          <p:cNvPr id="629" name="Google Shape;629;p98"/>
          <p:cNvSpPr txBox="1">
            <a:spLocks noGrp="1"/>
          </p:cNvSpPr>
          <p:nvPr>
            <p:ph type="subTitle" idx="1"/>
          </p:nvPr>
        </p:nvSpPr>
        <p:spPr>
          <a:xfrm>
            <a:off x="311700" y="1235675"/>
            <a:ext cx="8520600" cy="37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Chcete vědět více?</a:t>
            </a: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>
                <a:solidFill>
                  <a:srgbClr val="FFC000"/>
                </a:solidFill>
              </a:rPr>
              <a:t>Neváhejte se na nás obrátit:</a:t>
            </a: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 smtClean="0"/>
              <a:t>Ing. Katarína Hurychová; 	</a:t>
            </a:r>
            <a:r>
              <a:rPr lang="cs-CZ" sz="2000" dirty="0" smtClean="0">
                <a:hlinkClick r:id="rId3"/>
              </a:rPr>
              <a:t>reditel@svobodnazs.cz</a:t>
            </a:r>
            <a:r>
              <a:rPr lang="cs-CZ" sz="2000" dirty="0" smtClean="0"/>
              <a:t> </a:t>
            </a: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 smtClean="0"/>
              <a:t>Mgr. Kateřina </a:t>
            </a:r>
            <a:r>
              <a:rPr lang="cs-CZ" sz="2000" dirty="0" err="1" smtClean="0"/>
              <a:t>Szaffnerová</a:t>
            </a:r>
            <a:r>
              <a:rPr lang="cs-CZ" sz="2000" dirty="0" smtClean="0"/>
              <a:t>; 	</a:t>
            </a:r>
            <a:r>
              <a:rPr lang="cs-CZ" sz="2000" dirty="0" smtClean="0">
                <a:hlinkClick r:id="rId4"/>
              </a:rPr>
              <a:t>katerina.szaffnerova@svobodnazs.cz</a:t>
            </a:r>
            <a:r>
              <a:rPr lang="cs-CZ" sz="2000" dirty="0" smtClean="0"/>
              <a:t> </a:t>
            </a: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cs-CZ" sz="2000" dirty="0" smtClean="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 smtClean="0">
                <a:hlinkClick r:id="rId5"/>
              </a:rPr>
              <a:t>www.svobodnazs.cz</a:t>
            </a:r>
            <a:r>
              <a:rPr lang="cs-CZ" sz="2000" dirty="0" smtClean="0"/>
              <a:t> </a:t>
            </a:r>
          </a:p>
          <a:p>
            <a:pPr lvl="0" indent="0" algn="l"/>
            <a:r>
              <a:rPr lang="cs-CZ" sz="2000" dirty="0">
                <a:hlinkClick r:id="rId6"/>
              </a:rPr>
              <a:t>https://</a:t>
            </a:r>
            <a:r>
              <a:rPr lang="cs-CZ" sz="2000" dirty="0" smtClean="0">
                <a:hlinkClick r:id="rId6"/>
              </a:rPr>
              <a:t>www.facebook.com/svobodnazs</a:t>
            </a:r>
            <a:r>
              <a:rPr lang="cs-CZ" sz="2000" dirty="0" smtClean="0"/>
              <a:t> </a:t>
            </a:r>
            <a:endParaRPr lang="cs-CZ" sz="2000" dirty="0" smtClean="0"/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2052" name="Obrázek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933" y="3056636"/>
            <a:ext cx="1585816" cy="1260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délník 5"/>
          <p:cNvSpPr/>
          <p:nvPr/>
        </p:nvSpPr>
        <p:spPr>
          <a:xfrm>
            <a:off x="6228442" y="4335416"/>
            <a:ext cx="281679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Motto: Společná cesta za poznáním.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921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1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rgbClr val="0000FF"/>
                </a:solidFill>
              </a:rPr>
              <a:t>Třídní učitel provází žáky </a:t>
            </a:r>
            <a:endParaRPr>
              <a:solidFill>
                <a:srgbClr val="0000FF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rgbClr val="0000FF"/>
                </a:solidFill>
              </a:rPr>
              <a:t>od 1. do 9. ročníku</a:t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107" name="Google Shape;107;p2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165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Třídní učitel na prvním stupni vyučuje většinu předmětů, na druhém stupni již dle svých možností, třeba jen některé předměty.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2117</Words>
  <Application>Microsoft Office PowerPoint</Application>
  <PresentationFormat>Předvádění na obrazovce (16:9)</PresentationFormat>
  <Paragraphs>227</Paragraphs>
  <Slides>86</Slides>
  <Notes>86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86</vt:i4>
      </vt:variant>
    </vt:vector>
  </HeadingPairs>
  <TitlesOfParts>
    <vt:vector size="90" baseType="lpstr">
      <vt:lpstr>Arial</vt:lpstr>
      <vt:lpstr>Calibri</vt:lpstr>
      <vt:lpstr>Times New Roman</vt:lpstr>
      <vt:lpstr>Simple Light</vt:lpstr>
      <vt:lpstr>    Svobodná základní škola o. p. s.</vt:lpstr>
      <vt:lpstr>Jsme soukromá základní škola založena rodiči, kteří hledali alternativní cestu vzdělávání pro své děti.</vt:lpstr>
      <vt:lpstr>Škola, která rozvíjí  cit, vůli a rozum</vt:lpstr>
      <vt:lpstr>Prezentace aplikace PowerPoint</vt:lpstr>
      <vt:lpstr>Cíle naší cesty za poznáním</vt:lpstr>
      <vt:lpstr>Cíle naší cesty za poznáním (pokr.)</vt:lpstr>
      <vt:lpstr>Hodnocení žáků</vt:lpstr>
      <vt:lpstr>Hodnocení  žáků</vt:lpstr>
      <vt:lpstr>Třídní učitel provází žáky  od 1. do 9. ročníku</vt:lpstr>
      <vt:lpstr>Jako zlatá nit se jednotlivými ročníky vine celoroční vyprávěcí látka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Epocha - hlavní vyučovací předmět</vt:lpstr>
      <vt:lpstr>Epocha a vyučovací předměty </vt:lpstr>
      <vt:lpstr>Předměty typické pro waldorfské školy - Kreslení forem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Eurytmie</vt:lpstr>
      <vt:lpstr>Prezentace aplikace PowerPoint</vt:lpstr>
      <vt:lpstr>Prezentace aplikace PowerPoint</vt:lpstr>
      <vt:lpstr>Výuka v přírodě a s přírodou</vt:lpstr>
      <vt:lpstr>Prezentace aplikace PowerPoint</vt:lpstr>
      <vt:lpstr>Prezentace aplikace PowerPoint</vt:lpstr>
      <vt:lpstr>Prezentace aplikace PowerPoint</vt:lpstr>
      <vt:lpstr>Zavádění čtení a psaní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Epochový sešit jako učebnice, kterou tvoříme společně</vt:lpstr>
      <vt:lpstr>Prezentace aplikace PowerPoint</vt:lpstr>
      <vt:lpstr>Prezentace aplikace PowerPoint</vt:lpstr>
      <vt:lpstr>Výuka matematiky</vt:lpstr>
      <vt:lpstr>Prezentace aplikace PowerPoint</vt:lpstr>
      <vt:lpstr>Prezentace aplikace PowerPoint</vt:lpstr>
      <vt:lpstr>Prezentace aplikace PowerPoint</vt:lpstr>
      <vt:lpstr>Prezentace aplikace PowerPoint</vt:lpstr>
      <vt:lpstr>Akvarelové malování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Fenologie a výuka trojkrokem</vt:lpstr>
      <vt:lpstr>Příklad z praxe</vt:lpstr>
      <vt:lpstr>Akustika - epocha fyziky  6. třída</vt:lpstr>
      <vt:lpstr>Prezentace aplikace PowerPoint</vt:lpstr>
      <vt:lpstr>Prezentace aplikace PowerPoint</vt:lpstr>
      <vt:lpstr>Rozvoj řemeslných dovedností </vt:lpstr>
      <vt:lpstr>Prezentace aplikace PowerPoint</vt:lpstr>
      <vt:lpstr>Prezentace aplikace PowerPoint</vt:lpstr>
      <vt:lpstr>Prezentace aplikace PowerPoint</vt:lpstr>
      <vt:lpstr>Prezentace aplikace PowerPoint</vt:lpstr>
      <vt:lpstr>Školní projekty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Slavnosti v průběhu roku</vt:lpstr>
      <vt:lpstr>Prezentace aplikace PowerPoint</vt:lpstr>
      <vt:lpstr>Prezentace aplikace PowerPoint</vt:lpstr>
      <vt:lpstr>Prezentace aplikace PowerPoint</vt:lpstr>
      <vt:lpstr>Školní družina</vt:lpstr>
      <vt:lpstr>Školní klub</vt:lpstr>
      <vt:lpstr>Stravování</vt:lpstr>
      <vt:lpstr>Prezentace aplikace PowerPoint</vt:lpstr>
      <vt:lpstr>Spolupracující organizace</vt:lpstr>
      <vt:lpstr>Spolupracující organizace</vt:lpstr>
      <vt:lpstr>Finanční podpora škole</vt:lpstr>
      <vt:lpstr>Kontakty: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Svobodná základní škola,  o. p. s.</dc:title>
  <dc:creator>Katarína Hurychová</dc:creator>
  <cp:lastModifiedBy>Katarína Hurychová</cp:lastModifiedBy>
  <cp:revision>4</cp:revision>
  <dcterms:modified xsi:type="dcterms:W3CDTF">2021-03-12T14:23:36Z</dcterms:modified>
  <cp:contentStatus/>
</cp:coreProperties>
</file>